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49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ppt/tags/tag63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6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64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Default Extension="vml" ContentType="application/vnd.openxmlformats-officedocument.vmlDrawing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10" r:id="rId2"/>
    <p:sldId id="312" r:id="rId3"/>
    <p:sldId id="313" r:id="rId4"/>
    <p:sldId id="257" r:id="rId5"/>
    <p:sldId id="290" r:id="rId6"/>
    <p:sldId id="314" r:id="rId7"/>
    <p:sldId id="315" r:id="rId8"/>
    <p:sldId id="316" r:id="rId9"/>
    <p:sldId id="295" r:id="rId10"/>
    <p:sldId id="317" r:id="rId11"/>
    <p:sldId id="289" r:id="rId12"/>
    <p:sldId id="318" r:id="rId13"/>
    <p:sldId id="319" r:id="rId14"/>
    <p:sldId id="298" r:id="rId15"/>
    <p:sldId id="321" r:id="rId16"/>
    <p:sldId id="320" r:id="rId17"/>
    <p:sldId id="311" r:id="rId18"/>
  </p:sldIdLst>
  <p:sldSz cx="9144000" cy="5143500" type="screen16x9"/>
  <p:notesSz cx="6858000" cy="9144000"/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318"/>
    <a:srgbClr val="B5B926"/>
    <a:srgbClr val="D02251"/>
    <a:srgbClr val="EF7198"/>
    <a:srgbClr val="EA4778"/>
    <a:srgbClr val="506544"/>
    <a:srgbClr val="DD5F9F"/>
    <a:srgbClr val="005D4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/>
    <p:restoredTop sz="94660"/>
  </p:normalViewPr>
  <p:slideViewPr>
    <p:cSldViewPr snapToGrid="0">
      <p:cViewPr>
        <p:scale>
          <a:sx n="75" d="100"/>
          <a:sy n="75" d="100"/>
        </p:scale>
        <p:origin x="936" y="-7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685800" marR="0" lvl="2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028700" marR="0" lvl="3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371600" marR="0" lvl="4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26CCFB-2624-404E-8FDB-75078C5ED1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pattFill prst="pct10">
          <a:fgClr>
            <a:schemeClr val="bg1"/>
          </a:fgClr>
          <a:bgClr>
            <a:srgbClr val="FCE9D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A91B89-07F3-46F1-8F72-AC1976ACA1EA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2017/11/7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pattFill prst="pct10">
          <a:fgClr>
            <a:schemeClr val="bg1"/>
          </a:fgClr>
          <a:bgClr>
            <a:srgbClr val="FCE9D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A91B89-07F3-46F1-8F72-AC1976ACA1EA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2017/11/7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F3136A-E13F-4FDB-88AF-6D2AE50AAF7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1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15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15" Type="http://schemas.openxmlformats.org/officeDocument/2006/relationships/image" Target="../media/image17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2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7.png"/><Relationship Id="rId5" Type="http://schemas.openxmlformats.org/officeDocument/2006/relationships/tags" Target="../tags/tag15.xml"/><Relationship Id="rId10" Type="http://schemas.openxmlformats.org/officeDocument/2006/relationships/image" Target="../media/image2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7.png"/><Relationship Id="rId5" Type="http://schemas.openxmlformats.org/officeDocument/2006/relationships/tags" Target="../tags/tag23.xml"/><Relationship Id="rId10" Type="http://schemas.openxmlformats.org/officeDocument/2006/relationships/image" Target="../media/image2.png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9.png"/><Relationship Id="rId5" Type="http://schemas.openxmlformats.org/officeDocument/2006/relationships/tags" Target="../tags/tag31.xml"/><Relationship Id="rId10" Type="http://schemas.openxmlformats.org/officeDocument/2006/relationships/image" Target="../media/image2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88" y="0"/>
            <a:ext cx="5356225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978066" y="1965158"/>
            <a:ext cx="339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PMingLiU" panose="02020500000000000000" pitchFamily="18" charset="-120"/>
                <a:cs typeface="+mn-cs"/>
              </a:rPr>
              <a:t>第三小组报告</a:t>
            </a:r>
            <a:endParaRPr kumimoji="0" lang="en-US" altLang="zh-CN" sz="3200" b="0" i="0" u="none" strike="noStrike" kern="1200" cap="none" spc="30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Impact" panose="020B080603090205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3879" y="2680520"/>
            <a:ext cx="271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rPr>
              <a:t>樊钰、丁扬、黄磊、刘晏铭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219825" y="1749425"/>
            <a:ext cx="2300288" cy="68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添加您的标题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您的内容打在这里，或者通过复制您的文本后，在此框中选择粘贴，并选择只保留文字。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19825" y="3740150"/>
            <a:ext cx="2349500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参考文献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为词条增加参考文献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82638" y="1749425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词条内容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词条主体内容的正确性和规范性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82638" y="3740150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格式规范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为词条修改格式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2816215" y="1555750"/>
            <a:ext cx="3717945" cy="3200400"/>
            <a:chOff x="2816793" y="1555750"/>
            <a:chExt cx="3717205" cy="3200400"/>
          </a:xfrm>
        </p:grpSpPr>
        <p:graphicFrame>
          <p:nvGraphicFramePr>
            <p:cNvPr id="21515" name="Chart 2"/>
            <p:cNvGraphicFramePr>
              <a:graphicFrameLocks/>
            </p:cNvGraphicFramePr>
            <p:nvPr/>
          </p:nvGraphicFramePr>
          <p:xfrm>
            <a:off x="2816793" y="1555750"/>
            <a:ext cx="3717205" cy="3200400"/>
          </p:xfrm>
          <a:graphic>
            <a:graphicData uri="http://schemas.openxmlformats.org/presentationml/2006/ole">
              <p:oleObj spid="_x0000_s38914" r:id="rId3" imgW="3718882" imgH="3206774" progId="">
                <p:embed/>
              </p:oleObj>
            </a:graphicData>
          </a:graphic>
        </p:graphicFrame>
        <p:sp>
          <p:nvSpPr>
            <p:cNvPr id="9" name="Freeform 34"/>
            <p:cNvSpPr>
              <a:spLocks noChangeAspect="1"/>
            </p:cNvSpPr>
            <p:nvPr/>
          </p:nvSpPr>
          <p:spPr bwMode="auto">
            <a:xfrm>
              <a:off x="3708940" y="2265110"/>
              <a:ext cx="288000" cy="254585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64"/>
            <p:cNvSpPr>
              <a:spLocks noChangeAspect="1" noEditPoints="1"/>
            </p:cNvSpPr>
            <p:nvPr/>
          </p:nvSpPr>
          <p:spPr bwMode="auto">
            <a:xfrm>
              <a:off x="3769989" y="3767641"/>
              <a:ext cx="288000" cy="274983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7" name="Group 12"/>
            <p:cNvGrpSpPr>
              <a:grpSpLocks noChangeAspect="1"/>
            </p:cNvGrpSpPr>
            <p:nvPr/>
          </p:nvGrpSpPr>
          <p:grpSpPr>
            <a:xfrm>
              <a:off x="5396344" y="3762111"/>
              <a:ext cx="288000" cy="251077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4"/>
            <p:cNvGrpSpPr>
              <a:grpSpLocks noChangeAspect="1"/>
            </p:cNvGrpSpPr>
            <p:nvPr/>
          </p:nvGrpSpPr>
          <p:grpSpPr>
            <a:xfrm>
              <a:off x="5320144" y="2235161"/>
              <a:ext cx="288000" cy="286336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4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971550" y="2587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词条内容修订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28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1513" name="图片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4" name="文本框 30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30" name="图片 29" descr="hehe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40" y="685800"/>
            <a:ext cx="2550874" cy="4292600"/>
          </a:xfrm>
          <a:prstGeom prst="rect">
            <a:avLst/>
          </a:prstGeom>
        </p:spPr>
      </p:pic>
      <p:pic>
        <p:nvPicPr>
          <p:cNvPr id="31" name="图片 30" descr="hehe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555" y="0"/>
            <a:ext cx="2466090" cy="5143500"/>
          </a:xfrm>
          <a:prstGeom prst="rect">
            <a:avLst/>
          </a:prstGeom>
        </p:spPr>
      </p:pic>
      <p:pic>
        <p:nvPicPr>
          <p:cNvPr id="32" name="图片 31" descr="hehe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698" y="757772"/>
            <a:ext cx="4208502" cy="416982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4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615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图片 27" descr="hehe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2045" y="0"/>
            <a:ext cx="261991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"/>
          <p:cNvGrpSpPr/>
          <p:nvPr/>
        </p:nvGrpSpPr>
        <p:grpSpPr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9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3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统一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380163" y="1663700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统计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44975" y="3233738"/>
            <a:ext cx="1395413" cy="379413"/>
          </a:xfrm>
          <a:prstGeom prst="roundRect">
            <a:avLst>
              <a:gd name="adj" fmla="val 21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 smtClean="0">
                <a:solidFill>
                  <a:srgbClr val="FFFFFF"/>
                </a:solidFill>
              </a:rPr>
              <a:t>修改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380163" y="3233738"/>
            <a:ext cx="1398588" cy="379413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方便统一词条，使各词条能够协调统一，避免不同作者难统一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Category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自带统计功能方面小组统计工作使用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8" cy="209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方便大规模施工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393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作为</a:t>
            </a:r>
            <a:r>
              <a:rPr lang="en-US" altLang="zh-CN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wiki</a:t>
            </a:r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固有的工具，尚未被运用党词条中来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50" y="258763"/>
            <a:ext cx="2149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Category</a:t>
            </a: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修订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5616" name="图片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7" name="文本框 31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919163" y="1663700"/>
            <a:ext cx="1133475" cy="1133475"/>
            <a:chOff x="919163" y="1663700"/>
            <a:chExt cx="1133475" cy="1133475"/>
          </a:xfrm>
        </p:grpSpPr>
        <p:sp>
          <p:nvSpPr>
            <p:cNvPr id="5" name="MH_Other_4"/>
            <p:cNvSpPr/>
            <p:nvPr>
              <p:custDataLst>
                <p:tags r:id="rId8"/>
              </p:custDataLst>
            </p:nvPr>
          </p:nvSpPr>
          <p:spPr>
            <a:xfrm rot="5400000">
              <a:off x="919163" y="1663700"/>
              <a:ext cx="1133475" cy="113347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1177925" y="1939925"/>
              <a:ext cx="443246" cy="44324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533553" y="2336785"/>
              <a:ext cx="219047" cy="224201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组合 37"/>
          <p:cNvGrpSpPr/>
          <p:nvPr/>
        </p:nvGrpSpPr>
        <p:grpSpPr>
          <a:xfrm>
            <a:off x="2116138" y="2841626"/>
            <a:ext cx="1595437" cy="1595439"/>
            <a:chOff x="2116138" y="2841626"/>
            <a:chExt cx="1595437" cy="1595439"/>
          </a:xfrm>
        </p:grpSpPr>
        <p:sp>
          <p:nvSpPr>
            <p:cNvPr id="2" name="MH_Other_1"/>
            <p:cNvSpPr/>
            <p:nvPr>
              <p:custDataLst>
                <p:tags r:id="rId7"/>
              </p:custDataLst>
            </p:nvPr>
          </p:nvSpPr>
          <p:spPr>
            <a:xfrm rot="16200000">
              <a:off x="2116137" y="2841627"/>
              <a:ext cx="1595439" cy="159543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45"/>
            <p:cNvSpPr/>
            <p:nvPr/>
          </p:nvSpPr>
          <p:spPr bwMode="auto">
            <a:xfrm>
              <a:off x="2565400" y="3266018"/>
              <a:ext cx="660400" cy="55033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组合 39"/>
          <p:cNvGrpSpPr/>
          <p:nvPr/>
        </p:nvGrpSpPr>
        <p:grpSpPr>
          <a:xfrm>
            <a:off x="925513" y="2841625"/>
            <a:ext cx="1133475" cy="1136650"/>
            <a:chOff x="925513" y="2841625"/>
            <a:chExt cx="1133475" cy="1136650"/>
          </a:xfrm>
        </p:grpSpPr>
        <p:sp>
          <p:nvSpPr>
            <p:cNvPr id="4" name="MH_Other_3"/>
            <p:cNvSpPr/>
            <p:nvPr>
              <p:custDataLst>
                <p:tags r:id="rId6"/>
              </p:custDataLst>
            </p:nvPr>
          </p:nvSpPr>
          <p:spPr>
            <a:xfrm>
              <a:off x="925513" y="2841625"/>
              <a:ext cx="1133475" cy="113665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2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/>
          </p:nvSpPr>
          <p:spPr bwMode="auto">
            <a:xfrm>
              <a:off x="1255713" y="3192462"/>
              <a:ext cx="465235" cy="388937"/>
            </a:xfrm>
            <a:custGeom>
              <a:avLst/>
              <a:gdLst>
                <a:gd name="T0" fmla="*/ 95 w 176"/>
                <a:gd name="T1" fmla="*/ 0 h 147"/>
                <a:gd name="T2" fmla="*/ 81 w 176"/>
                <a:gd name="T3" fmla="*/ 14 h 147"/>
                <a:gd name="T4" fmla="*/ 95 w 176"/>
                <a:gd name="T5" fmla="*/ 29 h 147"/>
                <a:gd name="T6" fmla="*/ 110 w 176"/>
                <a:gd name="T7" fmla="*/ 14 h 147"/>
                <a:gd name="T8" fmla="*/ 95 w 176"/>
                <a:gd name="T9" fmla="*/ 0 h 147"/>
                <a:gd name="T10" fmla="*/ 28 w 176"/>
                <a:gd name="T11" fmla="*/ 6 h 147"/>
                <a:gd name="T12" fmla="*/ 20 w 176"/>
                <a:gd name="T13" fmla="*/ 12 h 147"/>
                <a:gd name="T14" fmla="*/ 14 w 176"/>
                <a:gd name="T15" fmla="*/ 36 h 147"/>
                <a:gd name="T16" fmla="*/ 9 w 176"/>
                <a:gd name="T17" fmla="*/ 32 h 147"/>
                <a:gd name="T18" fmla="*/ 6 w 176"/>
                <a:gd name="T19" fmla="*/ 32 h 147"/>
                <a:gd name="T20" fmla="*/ 4 w 176"/>
                <a:gd name="T21" fmla="*/ 34 h 147"/>
                <a:gd name="T22" fmla="*/ 5 w 176"/>
                <a:gd name="T23" fmla="*/ 37 h 147"/>
                <a:gd name="T24" fmla="*/ 12 w 176"/>
                <a:gd name="T25" fmla="*/ 43 h 147"/>
                <a:gd name="T26" fmla="*/ 14 w 176"/>
                <a:gd name="T27" fmla="*/ 49 h 147"/>
                <a:gd name="T28" fmla="*/ 16 w 176"/>
                <a:gd name="T29" fmla="*/ 51 h 147"/>
                <a:gd name="T30" fmla="*/ 12 w 176"/>
                <a:gd name="T31" fmla="*/ 55 h 147"/>
                <a:gd name="T32" fmla="*/ 10 w 176"/>
                <a:gd name="T33" fmla="*/ 61 h 147"/>
                <a:gd name="T34" fmla="*/ 10 w 176"/>
                <a:gd name="T35" fmla="*/ 98 h 147"/>
                <a:gd name="T36" fmla="*/ 1 w 176"/>
                <a:gd name="T37" fmla="*/ 134 h 147"/>
                <a:gd name="T38" fmla="*/ 3 w 176"/>
                <a:gd name="T39" fmla="*/ 143 h 147"/>
                <a:gd name="T40" fmla="*/ 12 w 176"/>
                <a:gd name="T41" fmla="*/ 145 h 147"/>
                <a:gd name="T42" fmla="*/ 18 w 176"/>
                <a:gd name="T43" fmla="*/ 139 h 147"/>
                <a:gd name="T44" fmla="*/ 28 w 176"/>
                <a:gd name="T45" fmla="*/ 102 h 147"/>
                <a:gd name="T46" fmla="*/ 28 w 176"/>
                <a:gd name="T47" fmla="*/ 100 h 147"/>
                <a:gd name="T48" fmla="*/ 28 w 176"/>
                <a:gd name="T49" fmla="*/ 72 h 147"/>
                <a:gd name="T50" fmla="*/ 49 w 176"/>
                <a:gd name="T51" fmla="*/ 98 h 147"/>
                <a:gd name="T52" fmla="*/ 31 w 176"/>
                <a:gd name="T53" fmla="*/ 133 h 147"/>
                <a:gd name="T54" fmla="*/ 35 w 176"/>
                <a:gd name="T55" fmla="*/ 145 h 147"/>
                <a:gd name="T56" fmla="*/ 47 w 176"/>
                <a:gd name="T57" fmla="*/ 141 h 147"/>
                <a:gd name="T58" fmla="*/ 68 w 176"/>
                <a:gd name="T59" fmla="*/ 101 h 147"/>
                <a:gd name="T60" fmla="*/ 67 w 176"/>
                <a:gd name="T61" fmla="*/ 91 h 147"/>
                <a:gd name="T62" fmla="*/ 63 w 176"/>
                <a:gd name="T63" fmla="*/ 86 h 147"/>
                <a:gd name="T64" fmla="*/ 64 w 176"/>
                <a:gd name="T65" fmla="*/ 85 h 147"/>
                <a:gd name="T66" fmla="*/ 64 w 176"/>
                <a:gd name="T67" fmla="*/ 85 h 147"/>
                <a:gd name="T68" fmla="*/ 106 w 176"/>
                <a:gd name="T69" fmla="*/ 118 h 147"/>
                <a:gd name="T70" fmla="*/ 67 w 176"/>
                <a:gd name="T71" fmla="*/ 145 h 147"/>
                <a:gd name="T72" fmla="*/ 176 w 176"/>
                <a:gd name="T73" fmla="*/ 145 h 147"/>
                <a:gd name="T74" fmla="*/ 125 w 176"/>
                <a:gd name="T75" fmla="*/ 105 h 147"/>
                <a:gd name="T76" fmla="*/ 111 w 176"/>
                <a:gd name="T77" fmla="*/ 114 h 147"/>
                <a:gd name="T78" fmla="*/ 67 w 176"/>
                <a:gd name="T79" fmla="*/ 79 h 147"/>
                <a:gd name="T80" fmla="*/ 87 w 176"/>
                <a:gd name="T81" fmla="*/ 42 h 147"/>
                <a:gd name="T82" fmla="*/ 87 w 176"/>
                <a:gd name="T83" fmla="*/ 34 h 147"/>
                <a:gd name="T84" fmla="*/ 70 w 176"/>
                <a:gd name="T85" fmla="*/ 10 h 147"/>
                <a:gd name="T86" fmla="*/ 63 w 176"/>
                <a:gd name="T87" fmla="*/ 6 h 147"/>
                <a:gd name="T88" fmla="*/ 28 w 176"/>
                <a:gd name="T89" fmla="*/ 6 h 147"/>
                <a:gd name="T90" fmla="*/ 34 w 176"/>
                <a:gd name="T91" fmla="*/ 21 h 147"/>
                <a:gd name="T92" fmla="*/ 45 w 176"/>
                <a:gd name="T93" fmla="*/ 22 h 147"/>
                <a:gd name="T94" fmla="*/ 31 w 176"/>
                <a:gd name="T95" fmla="*/ 36 h 147"/>
                <a:gd name="T96" fmla="*/ 34 w 176"/>
                <a:gd name="T97" fmla="*/ 21 h 147"/>
                <a:gd name="T98" fmla="*/ 64 w 176"/>
                <a:gd name="T99" fmla="*/ 52 h 147"/>
                <a:gd name="T100" fmla="*/ 54 w 176"/>
                <a:gd name="T101" fmla="*/ 68 h 147"/>
                <a:gd name="T102" fmla="*/ 47 w 176"/>
                <a:gd name="T103" fmla="*/ 63 h 147"/>
                <a:gd name="T104" fmla="*/ 64 w 176"/>
                <a:gd name="T105" fmla="*/ 5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147">
                  <a:moveTo>
                    <a:pt x="95" y="0"/>
                  </a:moveTo>
                  <a:cubicBezTo>
                    <a:pt x="87" y="0"/>
                    <a:pt x="81" y="6"/>
                    <a:pt x="81" y="14"/>
                  </a:cubicBezTo>
                  <a:cubicBezTo>
                    <a:pt x="81" y="23"/>
                    <a:pt x="87" y="29"/>
                    <a:pt x="95" y="29"/>
                  </a:cubicBezTo>
                  <a:cubicBezTo>
                    <a:pt x="103" y="29"/>
                    <a:pt x="110" y="23"/>
                    <a:pt x="110" y="14"/>
                  </a:cubicBezTo>
                  <a:cubicBezTo>
                    <a:pt x="110" y="6"/>
                    <a:pt x="103" y="0"/>
                    <a:pt x="95" y="0"/>
                  </a:cubicBezTo>
                  <a:close/>
                  <a:moveTo>
                    <a:pt x="28" y="6"/>
                  </a:moveTo>
                  <a:cubicBezTo>
                    <a:pt x="24" y="6"/>
                    <a:pt x="21" y="8"/>
                    <a:pt x="20" y="1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2"/>
                    <a:pt x="6" y="32"/>
                  </a:cubicBezTo>
                  <a:cubicBezTo>
                    <a:pt x="5" y="32"/>
                    <a:pt x="4" y="33"/>
                    <a:pt x="4" y="34"/>
                  </a:cubicBezTo>
                  <a:cubicBezTo>
                    <a:pt x="3" y="35"/>
                    <a:pt x="4" y="37"/>
                    <a:pt x="5" y="37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50"/>
                    <a:pt x="16" y="50"/>
                    <a:pt x="16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6"/>
                    <a:pt x="10" y="59"/>
                    <a:pt x="10" y="61"/>
                  </a:cubicBezTo>
                  <a:cubicBezTo>
                    <a:pt x="10" y="61"/>
                    <a:pt x="10" y="96"/>
                    <a:pt x="10" y="98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37"/>
                    <a:pt x="1" y="141"/>
                    <a:pt x="3" y="143"/>
                  </a:cubicBezTo>
                  <a:cubicBezTo>
                    <a:pt x="5" y="145"/>
                    <a:pt x="9" y="146"/>
                    <a:pt x="12" y="145"/>
                  </a:cubicBezTo>
                  <a:cubicBezTo>
                    <a:pt x="15" y="144"/>
                    <a:pt x="17" y="142"/>
                    <a:pt x="18" y="13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1"/>
                    <a:pt x="28" y="100"/>
                    <a:pt x="28" y="100"/>
                  </a:cubicBezTo>
                  <a:cubicBezTo>
                    <a:pt x="28" y="100"/>
                    <a:pt x="28" y="82"/>
                    <a:pt x="28" y="72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9" y="137"/>
                    <a:pt x="31" y="143"/>
                    <a:pt x="35" y="145"/>
                  </a:cubicBezTo>
                  <a:cubicBezTo>
                    <a:pt x="39" y="147"/>
                    <a:pt x="45" y="146"/>
                    <a:pt x="47" y="14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70" y="98"/>
                    <a:pt x="69" y="94"/>
                    <a:pt x="67" y="91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9" y="40"/>
                    <a:pt x="88" y="36"/>
                    <a:pt x="87" y="34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9" y="7"/>
                    <a:pt x="66" y="6"/>
                    <a:pt x="63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4" y="21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1" y="36"/>
                    <a:pt x="31" y="36"/>
                    <a:pt x="31" y="36"/>
                  </a:cubicBezTo>
                  <a:lnTo>
                    <a:pt x="34" y="21"/>
                  </a:lnTo>
                  <a:close/>
                  <a:moveTo>
                    <a:pt x="64" y="52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64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图片 27" descr="hehe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762000"/>
            <a:ext cx="5198894" cy="1778000"/>
          </a:xfrm>
          <a:prstGeom prst="rect">
            <a:avLst/>
          </a:prstGeom>
        </p:spPr>
      </p:pic>
      <p:pic>
        <p:nvPicPr>
          <p:cNvPr id="32" name="图片 31" descr="hehe1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6675" y="317501"/>
            <a:ext cx="3543273" cy="3302000"/>
          </a:xfrm>
          <a:prstGeom prst="rect">
            <a:avLst/>
          </a:prstGeom>
        </p:spPr>
      </p:pic>
      <p:pic>
        <p:nvPicPr>
          <p:cNvPr id="35" name="图片 34" descr="hehe1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737" y="3116262"/>
            <a:ext cx="3971925" cy="1704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4827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26" name="图片 25" descr="hehe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581025"/>
            <a:ext cx="5924550" cy="39814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7" name="图片 6" descr="hehe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195387"/>
            <a:ext cx="4848225" cy="27527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其他成果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34828" name="图片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9" name="文本框 24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6" name="图片 5" descr="hehe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14" y="0"/>
            <a:ext cx="3325771" cy="5143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88" y="0"/>
            <a:ext cx="5356225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657600" y="150495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Thanks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For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Attention</a:t>
            </a:r>
            <a:endParaRPr kumimoji="0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0400" y="2870200"/>
            <a:ext cx="2714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rPr>
              <a:t>感谢您的聆听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13676" y="1003300"/>
            <a:ext cx="8295160" cy="3864166"/>
            <a:chOff x="1689236" y="155405"/>
            <a:chExt cx="8658545" cy="6613963"/>
          </a:xfrm>
        </p:grpSpPr>
        <p:grpSp>
          <p:nvGrpSpPr>
            <p:cNvPr id="22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44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45" name="直角三角形 44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直角三角形 4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直角三角形 47"/>
              <p:cNvSpPr/>
              <p:nvPr/>
            </p:nvSpPr>
            <p:spPr>
              <a:xfrm rot="5400000" flipV="1">
                <a:off x="7607498" y="1739407"/>
                <a:ext cx="487944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49" name="直角三角形 4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3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5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28" name="文本框 2"/>
            <p:cNvSpPr txBox="1"/>
            <p:nvPr/>
          </p:nvSpPr>
          <p:spPr>
            <a:xfrm>
              <a:off x="233102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效果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文本框 11"/>
            <p:cNvSpPr txBox="1"/>
            <p:nvPr/>
          </p:nvSpPr>
          <p:spPr>
            <a:xfrm>
              <a:off x="445419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输出</a:t>
              </a:r>
            </a:p>
          </p:txBody>
        </p:sp>
        <p:sp>
          <p:nvSpPr>
            <p:cNvPr id="35" name="文本框 12"/>
            <p:cNvSpPr txBox="1"/>
            <p:nvPr/>
          </p:nvSpPr>
          <p:spPr>
            <a:xfrm>
              <a:off x="6577361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14"/>
            <p:cNvSpPr txBox="1"/>
            <p:nvPr/>
          </p:nvSpPr>
          <p:spPr>
            <a:xfrm>
              <a:off x="8733250" y="1807069"/>
              <a:ext cx="974507" cy="68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A3A3A"/>
                  </a:solidFill>
                  <a:latin typeface="微软雅黑" pitchFamily="34" charset="-122"/>
                  <a:ea typeface="微软雅黑" pitchFamily="34" charset="-122"/>
                </a:rPr>
                <a:t>输入</a:t>
              </a:r>
              <a:endParaRPr lang="zh-CN" altLang="en-US" sz="2800" dirty="0">
                <a:solidFill>
                  <a:srgbClr val="3A3A3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Rounded Rectangle 7"/>
            <p:cNvSpPr/>
            <p:nvPr/>
          </p:nvSpPr>
          <p:spPr>
            <a:xfrm>
              <a:off x="1689236" y="946372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目标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  <p:sp>
          <p:nvSpPr>
            <p:cNvPr id="40" name="Rounded Rectangle 7"/>
            <p:cNvSpPr/>
            <p:nvPr/>
          </p:nvSpPr>
          <p:spPr>
            <a:xfrm>
              <a:off x="1689236" y="155405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背景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  <p:sp>
          <p:nvSpPr>
            <p:cNvPr id="43" name="Rounded Rectangle 7"/>
            <p:cNvSpPr/>
            <p:nvPr/>
          </p:nvSpPr>
          <p:spPr>
            <a:xfrm>
              <a:off x="1712908" y="6083204"/>
              <a:ext cx="1438955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外部因素</a:t>
              </a:r>
              <a:endPara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黑体"/>
              </a:endParaRPr>
            </a:p>
          </p:txBody>
        </p:sp>
      </p:grpSp>
      <p:sp>
        <p:nvSpPr>
          <p:cNvPr id="54" name="TextBox 25"/>
          <p:cNvSpPr txBox="1"/>
          <p:nvPr/>
        </p:nvSpPr>
        <p:spPr>
          <a:xfrm>
            <a:off x="1255266" y="998178"/>
            <a:ext cx="7043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小组协作框架建立后第一周</a:t>
            </a:r>
            <a:endParaRPr lang="en-US" altLang="zh-CN" sz="105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33755" y="4451406"/>
            <a:ext cx="704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小组协作框架不完善处会与更合理的情况造成冲突。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25"/>
          <p:cNvSpPr txBox="1"/>
          <p:nvPr/>
        </p:nvSpPr>
        <p:spPr>
          <a:xfrm>
            <a:off x="6644598" y="2284989"/>
            <a:ext cx="18540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进一步的完善需求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翻译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词条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小组协作框架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规范</a:t>
            </a:r>
            <a:endParaRPr lang="en-US" altLang="zh-CN" sz="1200" dirty="0" smtClean="0">
              <a:latin typeface="微软雅黑" pitchFamily="34" charset="-122"/>
              <a:cs typeface="黑体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cs typeface="黑体"/>
              </a:rPr>
              <a:t>“小组职责”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/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2017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10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月</a:t>
            </a:r>
            <a:r>
              <a:rPr lang="en-US" altLang="zh-CN" sz="1200" dirty="0" smtClean="0">
                <a:latin typeface="微软雅黑" pitchFamily="34" charset="-122"/>
                <a:cs typeface="黑体"/>
              </a:rPr>
              <a:t>31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黑体"/>
              </a:rPr>
              <a:t>日课后时间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25"/>
          <p:cNvSpPr txBox="1"/>
          <p:nvPr/>
        </p:nvSpPr>
        <p:spPr>
          <a:xfrm>
            <a:off x="2559943" y="2413390"/>
            <a:ext cx="199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角色</a:t>
            </a:r>
            <a:r>
              <a:rPr lang="en-US" altLang="zh-CN" sz="1200" dirty="0" smtClean="0">
                <a:latin typeface="微软雅黑" pitchFamily="34" charset="-122"/>
              </a:rPr>
              <a:t>-</a:t>
            </a:r>
            <a:r>
              <a:rPr lang="zh-CN" altLang="en-US" sz="1200" dirty="0" smtClean="0">
                <a:latin typeface="微软雅黑" pitchFamily="34" charset="-122"/>
              </a:rPr>
              <a:t>职责表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25"/>
          <p:cNvSpPr txBox="1"/>
          <p:nvPr/>
        </p:nvSpPr>
        <p:spPr>
          <a:xfrm>
            <a:off x="1255266" y="1460982"/>
            <a:ext cx="704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黑体"/>
              </a:rPr>
              <a:t>个人</a:t>
            </a:r>
            <a:r>
              <a:rPr lang="zh-CN" altLang="en-US" sz="1100" dirty="0" smtClean="0">
                <a:latin typeface="微软雅黑" pitchFamily="34" charset="-122"/>
                <a:cs typeface="黑体"/>
              </a:rPr>
              <a:t>目标：熟悉小组协作框架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黑体"/>
              </a:rPr>
              <a:t>小组目标：按照小组协作框架运作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  <a:cs typeface="黑体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4591204" y="2387990"/>
            <a:ext cx="1964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结合小组职责和完善需求，讨论指定任务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2" indent="-285750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根据任务，以及工作量，分配任务到角色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25"/>
          <p:cNvSpPr txBox="1"/>
          <p:nvPr/>
        </p:nvSpPr>
        <p:spPr>
          <a:xfrm>
            <a:off x="545516" y="2388690"/>
            <a:ext cx="1945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输出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表达到如下效果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职责描述可执行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角色职责覆盖全部小组职责和本周任务</a:t>
            </a:r>
            <a:r>
              <a:rPr lang="en-US" altLang="zh-CN" sz="1200" dirty="0" smtClean="0">
                <a:latin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</a:rPr>
              <a:t>需求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符合小组规范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含有时间节点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</a:endParaRPr>
          </a:p>
          <a:p>
            <a:pPr marL="285750" lvl="2" indent="-285750"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</a:rPr>
              <a:t>成员认领角色，履行角色职责</a:t>
            </a:r>
            <a:endParaRPr lang="en-US" altLang="zh-CN" sz="1200" dirty="0" smtClean="0">
              <a:latin typeface="微软雅黑" pitchFamily="34" charset="-122"/>
            </a:endParaRPr>
          </a:p>
          <a:p>
            <a:pPr marL="628650" lvl="3" indent="-285750">
              <a:buFont typeface="Wingdings" pitchFamily="2" charset="2"/>
              <a:buChar char="l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1550" y="2587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扉页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7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68" name="图片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0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971550" y="2587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扉页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68" name="图片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0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34" name="图片 33" descr="heh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2" y="1376362"/>
            <a:ext cx="4943475" cy="239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3575050" cy="3906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9388" y="2152650"/>
            <a:ext cx="2614612" cy="2990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1"/>
          <p:cNvSpPr txBox="1"/>
          <p:nvPr/>
        </p:nvSpPr>
        <p:spPr>
          <a:xfrm>
            <a:off x="120650" y="1296988"/>
            <a:ext cx="20034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2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9221" name="组合 5"/>
          <p:cNvGrpSpPr/>
          <p:nvPr/>
        </p:nvGrpSpPr>
        <p:grpSpPr>
          <a:xfrm>
            <a:off x="3679825" y="231775"/>
            <a:ext cx="3867150" cy="1101725"/>
            <a:chOff x="3655875" y="953639"/>
            <a:chExt cx="3868030" cy="1101394"/>
          </a:xfrm>
        </p:grpSpPr>
        <p:sp>
          <p:nvSpPr>
            <p:cNvPr id="359" name="矩形 358"/>
            <p:cNvSpPr/>
            <p:nvPr/>
          </p:nvSpPr>
          <p:spPr>
            <a:xfrm>
              <a:off x="4704054" y="1182388"/>
              <a:ext cx="121086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翻译修订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0" name="TextBox 61"/>
            <p:cNvSpPr txBox="1"/>
            <p:nvPr/>
          </p:nvSpPr>
          <p:spPr>
            <a:xfrm>
              <a:off x="4752178" y="1537970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修改本组成员之前所参与的翻译章节，交叉任务，相关重新阅读原文，提高译文质量。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40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1" name="文本框 357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2" name="组合 24"/>
          <p:cNvGrpSpPr/>
          <p:nvPr/>
        </p:nvGrpSpPr>
        <p:grpSpPr>
          <a:xfrm>
            <a:off x="3221038" y="1684338"/>
            <a:ext cx="3867150" cy="1101725"/>
            <a:chOff x="3655875" y="953639"/>
            <a:chExt cx="3868030" cy="1101394"/>
          </a:xfrm>
        </p:grpSpPr>
        <p:sp>
          <p:nvSpPr>
            <p:cNvPr id="26" name="矩形 25"/>
            <p:cNvSpPr/>
            <p:nvPr/>
          </p:nvSpPr>
          <p:spPr>
            <a:xfrm>
              <a:off x="4704054" y="1196138"/>
              <a:ext cx="1723941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词条内容修订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61"/>
            <p:cNvSpPr txBox="1"/>
            <p:nvPr/>
          </p:nvSpPr>
          <p:spPr>
            <a:xfrm>
              <a:off x="4752178" y="1551720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检索本组成员之前所参与的翻译章节词条，编辑修改内容，使之更符合维基规范，为无参考文献词条添加参考文献。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36" name="图片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7" name="文本框 28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3" name="组合 29"/>
          <p:cNvGrpSpPr/>
          <p:nvPr/>
        </p:nvGrpSpPr>
        <p:grpSpPr>
          <a:xfrm>
            <a:off x="2165350" y="2817813"/>
            <a:ext cx="3867150" cy="1101725"/>
            <a:chOff x="3655875" y="953639"/>
            <a:chExt cx="3868030" cy="1101394"/>
          </a:xfrm>
        </p:grpSpPr>
        <p:sp>
          <p:nvSpPr>
            <p:cNvPr id="31" name="矩形 30"/>
            <p:cNvSpPr/>
            <p:nvPr/>
          </p:nvSpPr>
          <p:spPr>
            <a:xfrm>
              <a:off x="4704054" y="1203013"/>
              <a:ext cx="182277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Category</a:t>
              </a: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修订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61"/>
            <p:cNvSpPr txBox="1"/>
            <p:nvPr/>
          </p:nvSpPr>
          <p:spPr>
            <a:xfrm>
              <a:off x="4752178" y="1558595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rtl="0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通过创建或修改，为本组成员之前所参与的翻译章节词条添加</a:t>
              </a:r>
              <a:r>
                <a:rPr lang="en-US" altLang="zh-CN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Category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，合并和修改同一</a:t>
              </a:r>
              <a:r>
                <a:rPr lang="en-US" altLang="zh-CN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Category</a:t>
              </a:r>
              <a:r>
                <a:rPr lang="zh-CN" altLang="en-US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下的词条使之统一。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32" name="图片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3" name="文本框 33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grpSp>
        <p:nvGrpSpPr>
          <p:cNvPr id="9224" name="组合 34"/>
          <p:cNvGrpSpPr/>
          <p:nvPr/>
        </p:nvGrpSpPr>
        <p:grpSpPr>
          <a:xfrm>
            <a:off x="360363" y="3717925"/>
            <a:ext cx="3867150" cy="1101725"/>
            <a:chOff x="3655875" y="953639"/>
            <a:chExt cx="3868030" cy="1101394"/>
          </a:xfrm>
        </p:grpSpPr>
        <p:sp>
          <p:nvSpPr>
            <p:cNvPr id="36" name="矩形 35"/>
            <p:cNvSpPr/>
            <p:nvPr/>
          </p:nvSpPr>
          <p:spPr>
            <a:xfrm>
              <a:off x="4704054" y="1203013"/>
              <a:ext cx="1210863" cy="399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其他成果</a:t>
              </a:r>
              <a:endPara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752178" y="1558595"/>
              <a:ext cx="2771727" cy="378473"/>
            </a:xfrm>
            <a:prstGeom prst="rect">
              <a:avLst/>
            </a:prstGeom>
            <a:noFill/>
          </p:spPr>
          <p:txBody>
            <a:bodyPr wrap="square" lIns="57934" tIns="28967" rIns="57934" bIns="28967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在所有使用工具探索中的成果：特殊页面探索、魔术字探索和其他学习。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28" name="图片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875" y="953639"/>
              <a:ext cx="1096303" cy="1101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29" name="文本框 38"/>
            <p:cNvSpPr txBox="1"/>
            <p:nvPr/>
          </p:nvSpPr>
          <p:spPr>
            <a:xfrm>
              <a:off x="4014959" y="1215226"/>
              <a:ext cx="33688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sp>
        <p:nvSpPr>
          <p:cNvPr id="9225" name="文本框 40"/>
          <p:cNvSpPr txBox="1"/>
          <p:nvPr/>
        </p:nvSpPr>
        <p:spPr>
          <a:xfrm>
            <a:off x="-160337" y="542925"/>
            <a:ext cx="256540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目录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91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3" name="图片 12" descr="hehe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239" y="0"/>
            <a:ext cx="5417521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3" name="图片 12" descr="hehe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239" y="0"/>
            <a:ext cx="5417521" cy="5143500"/>
          </a:xfrm>
          <a:prstGeom prst="rect">
            <a:avLst/>
          </a:prstGeom>
        </p:spPr>
      </p:pic>
      <p:pic>
        <p:nvPicPr>
          <p:cNvPr id="14" name="图片 13" descr="hehe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3694" y="0"/>
            <a:ext cx="225661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1"/>
          <p:cNvSpPr/>
          <p:nvPr>
            <p:custDataLst>
              <p:tags r:id="rId2"/>
            </p:custDataLst>
          </p:nvPr>
        </p:nvSpPr>
        <p:spPr>
          <a:xfrm>
            <a:off x="1483730" y="2434122"/>
            <a:ext cx="156015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279552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3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MH_Other_3"/>
          <p:cNvSpPr/>
          <p:nvPr>
            <p:custDataLst>
              <p:tags r:id="rId4"/>
            </p:custDataLst>
          </p:nvPr>
        </p:nvSpPr>
        <p:spPr>
          <a:xfrm>
            <a:off x="3859542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MH_Other_4"/>
          <p:cNvSpPr/>
          <p:nvPr>
            <p:custDataLst>
              <p:tags r:id="rId5"/>
            </p:custDataLst>
          </p:nvPr>
        </p:nvSpPr>
        <p:spPr>
          <a:xfrm>
            <a:off x="2654373" y="2133600"/>
            <a:ext cx="1496498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5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MH_Other_5"/>
          <p:cNvSpPr/>
          <p:nvPr>
            <p:custDataLst>
              <p:tags r:id="rId6"/>
            </p:custDataLst>
          </p:nvPr>
        </p:nvSpPr>
        <p:spPr>
          <a:xfrm>
            <a:off x="6237893" y="2434122"/>
            <a:ext cx="1557618" cy="891883"/>
          </a:xfrm>
          <a:custGeom>
            <a:avLst/>
            <a:gdLst>
              <a:gd name="connsiteX0" fmla="*/ 0 w 1079500"/>
              <a:gd name="connsiteY0" fmla="*/ 0 h 381000"/>
              <a:gd name="connsiteX1" fmla="*/ 96474 w 1079500"/>
              <a:gd name="connsiteY1" fmla="*/ 0 h 381000"/>
              <a:gd name="connsiteX2" fmla="*/ 97446 w 1079500"/>
              <a:gd name="connsiteY2" fmla="*/ 741 h 381000"/>
              <a:gd name="connsiteX3" fmla="*/ 539750 w 1079500"/>
              <a:gd name="connsiteY3" fmla="*/ 98029 h 381000"/>
              <a:gd name="connsiteX4" fmla="*/ 982054 w 1079500"/>
              <a:gd name="connsiteY4" fmla="*/ 741 h 381000"/>
              <a:gd name="connsiteX5" fmla="*/ 983026 w 1079500"/>
              <a:gd name="connsiteY5" fmla="*/ 0 h 381000"/>
              <a:gd name="connsiteX6" fmla="*/ 1079500 w 1079500"/>
              <a:gd name="connsiteY6" fmla="*/ 0 h 381000"/>
              <a:gd name="connsiteX7" fmla="*/ 1079500 w 1079500"/>
              <a:gd name="connsiteY7" fmla="*/ 381000 h 381000"/>
              <a:gd name="connsiteX8" fmla="*/ 983025 w 1079500"/>
              <a:gd name="connsiteY8" fmla="*/ 381000 h 381000"/>
              <a:gd name="connsiteX9" fmla="*/ 982054 w 1079500"/>
              <a:gd name="connsiteY9" fmla="*/ 380260 h 381000"/>
              <a:gd name="connsiteX10" fmla="*/ 539750 w 1079500"/>
              <a:gd name="connsiteY10" fmla="*/ 282972 h 381000"/>
              <a:gd name="connsiteX11" fmla="*/ 97446 w 1079500"/>
              <a:gd name="connsiteY11" fmla="*/ 380260 h 381000"/>
              <a:gd name="connsiteX12" fmla="*/ 96476 w 1079500"/>
              <a:gd name="connsiteY12" fmla="*/ 381000 h 381000"/>
              <a:gd name="connsiteX13" fmla="*/ 0 w 1079500"/>
              <a:gd name="connsiteY1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79500" h="381000">
                <a:moveTo>
                  <a:pt x="0" y="0"/>
                </a:moveTo>
                <a:lnTo>
                  <a:pt x="96474" y="0"/>
                </a:lnTo>
                <a:lnTo>
                  <a:pt x="97446" y="741"/>
                </a:lnTo>
                <a:cubicBezTo>
                  <a:pt x="193302" y="59438"/>
                  <a:pt x="355632" y="98029"/>
                  <a:pt x="539750" y="98029"/>
                </a:cubicBezTo>
                <a:cubicBezTo>
                  <a:pt x="723868" y="98029"/>
                  <a:pt x="886198" y="59438"/>
                  <a:pt x="982054" y="741"/>
                </a:cubicBezTo>
                <a:lnTo>
                  <a:pt x="983026" y="0"/>
                </a:lnTo>
                <a:lnTo>
                  <a:pt x="1079500" y="0"/>
                </a:lnTo>
                <a:lnTo>
                  <a:pt x="1079500" y="381000"/>
                </a:lnTo>
                <a:lnTo>
                  <a:pt x="983025" y="381000"/>
                </a:lnTo>
                <a:lnTo>
                  <a:pt x="982054" y="380260"/>
                </a:lnTo>
                <a:cubicBezTo>
                  <a:pt x="886198" y="321564"/>
                  <a:pt x="723868" y="282972"/>
                  <a:pt x="539750" y="282972"/>
                </a:cubicBezTo>
                <a:cubicBezTo>
                  <a:pt x="355632" y="282972"/>
                  <a:pt x="193302" y="321564"/>
                  <a:pt x="97446" y="380260"/>
                </a:cubicBezTo>
                <a:lnTo>
                  <a:pt x="96476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MH_Other_6"/>
          <p:cNvSpPr/>
          <p:nvPr>
            <p:custDataLst>
              <p:tags r:id="rId7"/>
            </p:custDataLst>
          </p:nvPr>
        </p:nvSpPr>
        <p:spPr>
          <a:xfrm>
            <a:off x="503176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6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MH_Other_8"/>
          <p:cNvSpPr/>
          <p:nvPr>
            <p:custDataLst>
              <p:tags r:id="rId8"/>
            </p:custDataLst>
          </p:nvPr>
        </p:nvSpPr>
        <p:spPr>
          <a:xfrm>
            <a:off x="7406589" y="2133600"/>
            <a:ext cx="1496500" cy="14965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63500" dist="38100" dir="269998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 smtClean="0">
                <a:solidFill>
                  <a:schemeClr val="bg1"/>
                </a:solidFill>
              </a:rPr>
              <a:t>第</a:t>
            </a:r>
            <a:r>
              <a:rPr lang="en-US" altLang="zh-CN" sz="1500" dirty="0" smtClean="0">
                <a:solidFill>
                  <a:schemeClr val="bg1"/>
                </a:solidFill>
              </a:rPr>
              <a:t>7</a:t>
            </a:r>
            <a:r>
              <a:rPr lang="zh-CN" altLang="en-US" sz="1500" dirty="0" smtClean="0">
                <a:solidFill>
                  <a:schemeClr val="bg1"/>
                </a:solidFill>
              </a:rPr>
              <a:t>章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1550" y="258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翻译修订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11292" name="图片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93" name="文本框 19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  <p:pic>
        <p:nvPicPr>
          <p:cNvPr id="15" name="图片 14" descr="hehe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606313"/>
            <a:ext cx="9144000" cy="1930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219825" y="1749425"/>
            <a:ext cx="230028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增加联系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将词条涉及到的内容添加进来</a:t>
            </a:r>
            <a:endParaRPr lang="en-US" altLang="zh-CN" sz="9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不</a:t>
            </a:r>
            <a:r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仅仅描述词条本体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19825" y="3740150"/>
            <a:ext cx="2349500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参考文献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为词条增加参考文献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82638" y="1749425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rPr>
              <a:t>词条内容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词条主体内容的正确性和规范性</a:t>
            </a: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82638" y="3740150"/>
            <a:ext cx="2312988" cy="47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rPr>
              <a:t>格式规范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ea typeface="+mn-ea"/>
              <a:cs typeface="Open Sans" panose="020B060603050402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为词条修改格式</a:t>
            </a:r>
            <a:endParaRPr kumimoji="0" lang="en-US" altLang="zh-CN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grpSp>
        <p:nvGrpSpPr>
          <p:cNvPr id="21510" name="组合 26"/>
          <p:cNvGrpSpPr/>
          <p:nvPr/>
        </p:nvGrpSpPr>
        <p:grpSpPr>
          <a:xfrm>
            <a:off x="2816215" y="1555750"/>
            <a:ext cx="3717945" cy="3200400"/>
            <a:chOff x="2816793" y="1555750"/>
            <a:chExt cx="3717205" cy="3200400"/>
          </a:xfrm>
        </p:grpSpPr>
        <p:graphicFrame>
          <p:nvGraphicFramePr>
            <p:cNvPr id="21515" name="Chart 2"/>
            <p:cNvGraphicFramePr>
              <a:graphicFrameLocks/>
            </p:cNvGraphicFramePr>
            <p:nvPr/>
          </p:nvGraphicFramePr>
          <p:xfrm>
            <a:off x="2816793" y="1555750"/>
            <a:ext cx="3717205" cy="3200400"/>
          </p:xfrm>
          <a:graphic>
            <a:graphicData uri="http://schemas.openxmlformats.org/presentationml/2006/ole">
              <p:oleObj spid="_x0000_s19457" r:id="rId3" imgW="3718882" imgH="3206774" progId="">
                <p:embed/>
              </p:oleObj>
            </a:graphicData>
          </a:graphic>
        </p:graphicFrame>
        <p:sp>
          <p:nvSpPr>
            <p:cNvPr id="9" name="Freeform 34"/>
            <p:cNvSpPr>
              <a:spLocks noChangeAspect="1"/>
            </p:cNvSpPr>
            <p:nvPr/>
          </p:nvSpPr>
          <p:spPr bwMode="auto">
            <a:xfrm>
              <a:off x="3708940" y="2265110"/>
              <a:ext cx="288000" cy="254585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64"/>
            <p:cNvSpPr>
              <a:spLocks noChangeAspect="1" noEditPoints="1"/>
            </p:cNvSpPr>
            <p:nvPr/>
          </p:nvSpPr>
          <p:spPr bwMode="auto">
            <a:xfrm>
              <a:off x="3769989" y="3767641"/>
              <a:ext cx="288000" cy="274983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>
            <a:xfrm>
              <a:off x="5396344" y="3762111"/>
              <a:ext cx="288000" cy="251077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4"/>
            <p:cNvGrpSpPr>
              <a:grpSpLocks noChangeAspect="1"/>
            </p:cNvGrpSpPr>
            <p:nvPr/>
          </p:nvGrpSpPr>
          <p:grpSpPr>
            <a:xfrm>
              <a:off x="5320144" y="2235161"/>
              <a:ext cx="288000" cy="286336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4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971550" y="2587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词条内容修订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512" name="组合 28"/>
          <p:cNvGrpSpPr/>
          <p:nvPr/>
        </p:nvGrpSpPr>
        <p:grpSpPr>
          <a:xfrm>
            <a:off x="165100" y="47625"/>
            <a:ext cx="838200" cy="842963"/>
            <a:chOff x="165812" y="0"/>
            <a:chExt cx="944347" cy="948732"/>
          </a:xfrm>
        </p:grpSpPr>
        <p:pic>
          <p:nvPicPr>
            <p:cNvPr id="21513" name="图片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2" y="0"/>
              <a:ext cx="944347" cy="948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4" name="文本框 30"/>
            <p:cNvSpPr txBox="1"/>
            <p:nvPr/>
          </p:nvSpPr>
          <p:spPr>
            <a:xfrm>
              <a:off x="475124" y="202085"/>
              <a:ext cx="290189" cy="5896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MS PMincho" panose="02020600040205080304" pitchFamily="18" charset="-128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MS PMincho" panose="02020600040205080304" pitchFamily="18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水彩系列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02251"/>
      </a:accent1>
      <a:accent2>
        <a:srgbClr val="B5B926"/>
      </a:accent2>
      <a:accent3>
        <a:srgbClr val="E55618"/>
      </a:accent3>
      <a:accent4>
        <a:srgbClr val="00ADEF"/>
      </a:accent4>
      <a:accent5>
        <a:srgbClr val="00ADEF"/>
      </a:accent5>
      <a:accent6>
        <a:srgbClr val="00ADEF"/>
      </a:accent6>
      <a:hlink>
        <a:srgbClr val="00ADEF"/>
      </a:hlink>
      <a:folHlink>
        <a:srgbClr val="00ADEF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579</Words>
  <Application>WPS 演示</Application>
  <PresentationFormat>全屏显示(16:9)</PresentationFormat>
  <Paragraphs>138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Y_W workgroup</cp:lastModifiedBy>
  <cp:revision>33</cp:revision>
  <dcterms:created xsi:type="dcterms:W3CDTF">2015-10-07T02:36:00Z</dcterms:created>
  <dcterms:modified xsi:type="dcterms:W3CDTF">2017-11-07T02:04:15Z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